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8" r:id="rId2"/>
    <p:sldId id="256" r:id="rId3"/>
    <p:sldId id="257" r:id="rId4"/>
    <p:sldId id="260" r:id="rId5"/>
    <p:sldId id="267" r:id="rId6"/>
    <p:sldId id="261" r:id="rId7"/>
    <p:sldId id="266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900DB88-F8BB-42E6-B2BF-51ED76B92083}" v="861" dt="2018-05-09T00:45:41.95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126" autoAdjust="0"/>
    <p:restoredTop sz="94660"/>
  </p:normalViewPr>
  <p:slideViewPr>
    <p:cSldViewPr snapToGrid="0">
      <p:cViewPr varScale="1">
        <p:scale>
          <a:sx n="82" d="100"/>
          <a:sy n="82" d="100"/>
        </p:scale>
        <p:origin x="108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F6A2F1-FCFD-42AB-9A88-FE39BC022128}" type="datetimeFigureOut">
              <a:rPr lang="en-US" smtClean="0"/>
              <a:t>5/29/2018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7D8E48-E79C-46E6-AEA0-9F19B419B0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6283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LIbby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7D8E48-E79C-46E6-AEA0-9F19B419B07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9120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LIbby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7D8E48-E79C-46E6-AEA0-9F19B419B07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6574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Libby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7D8E48-E79C-46E6-AEA0-9F19B419B07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3369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Geoff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7D8E48-E79C-46E6-AEA0-9F19B419B07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1847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Fei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7D8E48-E79C-46E6-AEA0-9F19B419B07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7045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Fei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7D8E48-E79C-46E6-AEA0-9F19B419B07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6248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Salik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7D8E48-E79C-46E6-AEA0-9F19B419B07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6411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Libby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7D8E48-E79C-46E6-AEA0-9F19B419B07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2711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1AF25B-5D92-4BB4-A2F4-7B3AFF5C3A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ECCB5CB-A616-4BF7-BAFD-52D8312656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55B33A-B57D-4773-8351-A373ED216B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E796B-D345-4ABC-AD98-EB7FED270790}" type="datetimeFigureOut">
              <a:rPr lang="en-US" smtClean="0"/>
              <a:t>5/29/2018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255000-220B-403F-8E95-34812DFE7E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1000F0-AE18-4AF6-AD82-76FF6765E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BC9B8-B184-47E7-B07F-89559F3CD0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239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72D712-69D9-43CB-9BB5-B12E0ECEB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207F94-B21B-4EFC-93EF-921C828114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B028CA-5E1C-4A7E-A3A0-A037CE23EC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E796B-D345-4ABC-AD98-EB7FED270790}" type="datetimeFigureOut">
              <a:rPr lang="en-US" smtClean="0"/>
              <a:t>5/29/2018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5CAE88-3579-443A-B5E2-D0FF42A542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80FBA2-788C-4294-B9DB-88CBBDC3A1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BC9B8-B184-47E7-B07F-89559F3CD0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3268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BB4EEDC-5343-4772-9B3D-FD12AEF933A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BEB30F-B5F7-4C00-80D6-F4F833F19E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0B88F5-E4A8-4B91-B0D7-1BBBFF9831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E796B-D345-4ABC-AD98-EB7FED270790}" type="datetimeFigureOut">
              <a:rPr lang="en-US" smtClean="0"/>
              <a:t>5/29/2018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230E48-FB9E-4C25-9EA7-1237BDADD5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6AC09E-24BE-4024-B34E-14143894B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BC9B8-B184-47E7-B07F-89559F3CD0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3045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F8B3DE-79CD-45A0-AAF3-1168ACB8E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0FB961-287A-462F-9BB7-E03633E75F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889FCC-CA3B-4E3F-9485-DF70643D74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E796B-D345-4ABC-AD98-EB7FED270790}" type="datetimeFigureOut">
              <a:rPr lang="en-US" smtClean="0"/>
              <a:t>5/29/2018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73FE6A-7187-4B7C-A45C-71264A4029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4C3535-D009-4412-B16E-98201855D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BC9B8-B184-47E7-B07F-89559F3CD0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8568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6B921-A7AD-4E9C-B895-C930BBEAD6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9EE95A-CF40-45AE-8160-B902F8F573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FAE51E-446D-46D0-B882-C2CBAA63F7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E796B-D345-4ABC-AD98-EB7FED270790}" type="datetimeFigureOut">
              <a:rPr lang="en-US" smtClean="0"/>
              <a:t>5/29/2018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FC590C-A0E7-4147-AC1D-A96A20BE52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D7FB50-73A9-4C3F-A46D-3EAB42321C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BC9B8-B184-47E7-B07F-89559F3CD0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7053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C62C7-100D-434F-BC2F-BE4258AE0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A00292-0727-4FBE-BC37-9DE952FCDA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498074-5594-4462-9E22-61B390C072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9EB19E-7808-4A40-9624-6FF5AE4E01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E796B-D345-4ABC-AD98-EB7FED270790}" type="datetimeFigureOut">
              <a:rPr lang="en-US" smtClean="0"/>
              <a:t>5/29/2018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352B86-1093-4CA0-BD96-22C29346DA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7823D1-C778-4E4D-8E3E-12A67E33F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BC9B8-B184-47E7-B07F-89559F3CD0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4987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E5FE8F-055A-414E-8268-051B61EB40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4779BD-E763-4FAB-90B4-B0480A7CAA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A6EEC6-7842-42C1-B99F-A6FAE6764B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701DB38-5B7E-4D1C-B58F-7A1693AEED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4F6261F-5CC1-45B2-A46A-FA4F5A282B0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0021857-0227-4D3F-BB4F-40D441A97A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E796B-D345-4ABC-AD98-EB7FED270790}" type="datetimeFigureOut">
              <a:rPr lang="en-US" smtClean="0"/>
              <a:t>5/29/2018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E219FC8-A38B-4EC5-BCD1-A4A87357D2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64649A-D056-48D4-B78D-65856C725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BC9B8-B184-47E7-B07F-89559F3CD0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04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2E33F5-B7CF-4E13-A5B6-84BDD6C16D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50F1FB7-1C5A-41CC-9263-E997752D49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E796B-D345-4ABC-AD98-EB7FED270790}" type="datetimeFigureOut">
              <a:rPr lang="en-US" smtClean="0"/>
              <a:t>5/29/2018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8EE832-AE9A-4C9A-9B9E-C56549403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939C9D-7696-4F64-AF3E-8CFC628F4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BC9B8-B184-47E7-B07F-89559F3CD0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1970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573945B-8C41-4A12-85E4-CC25E2BAB3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E796B-D345-4ABC-AD98-EB7FED270790}" type="datetimeFigureOut">
              <a:rPr lang="en-US" smtClean="0"/>
              <a:t>5/29/2018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5AFFCE-474B-4449-9127-F0ADCC137F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D0F480-FE07-4DCD-80D6-70350D613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BC9B8-B184-47E7-B07F-89559F3CD0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7117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811DAD-242B-42E9-86B7-9FD4EBFC0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BF0BBA-A7EE-4DFC-96AC-1FB77FBB5C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398E3D-904A-48F4-87E9-8829A650D1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CAA802-412E-46C1-97CF-E99B196835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E796B-D345-4ABC-AD98-EB7FED270790}" type="datetimeFigureOut">
              <a:rPr lang="en-US" smtClean="0"/>
              <a:t>5/29/2018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81D04E-E43D-4273-A67C-29606F5EB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F67981-68FE-4032-A49D-AB6B8AF3A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BC9B8-B184-47E7-B07F-89559F3CD0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1409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D78827-55A5-4569-8884-C91F950C86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4DA9D6E-FCC9-4772-9FD5-CB54C003F98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42EF4D-2CD6-4401-88B7-D064308195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BCEE19-D115-4941-9824-F6D9C75688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E796B-D345-4ABC-AD98-EB7FED270790}" type="datetimeFigureOut">
              <a:rPr lang="en-US" smtClean="0"/>
              <a:t>5/29/2018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AD4FA8-A520-4E9E-A978-8BDF46423E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FC67AD-1F40-4AC0-AFE4-41848A62D6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BC9B8-B184-47E7-B07F-89559F3CD0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8285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7930CE7-D244-4F6D-A8BD-5919443C90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63A87A-A3ED-404E-8635-C50221D24F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F7D588-32DA-4B8F-BAC2-8913820FEC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6E796B-D345-4ABC-AD98-EB7FED270790}" type="datetimeFigureOut">
              <a:rPr lang="en-US" smtClean="0"/>
              <a:t>5/29/2018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8300FB-0AFC-47CD-9B03-D433989409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5DC448-3C6F-4064-B9DA-4DDB0DC2AD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DBC9B8-B184-47E7-B07F-89559F3CD0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9181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rdem/django-map-widgets" TargetMode="External"/><Relationship Id="rId7" Type="http://schemas.openxmlformats.org/officeDocument/2006/relationships/hyperlink" Target="https://bokeh.pydata.org/en/latest/docs/user_guide/geo.html#userguide-geo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bokeh.pydata.org/en/latest/" TargetMode="External"/><Relationship Id="rId5" Type="http://schemas.openxmlformats.org/officeDocument/2006/relationships/hyperlink" Target="http://django-map-widgets.readthedocs.io/en/latest/widgets/google_static_overlay_map_widget.html" TargetMode="External"/><Relationship Id="rId4" Type="http://schemas.openxmlformats.org/officeDocument/2006/relationships/hyperlink" Target="https://docs.djangoproject.com/en/2.0/intro/tutorial01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029DE7B6-DC7C-4BA1-B406-EDDA0C0A3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-2"/>
            <a:ext cx="7537704" cy="68580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6" name="Picture 2" descr="Image result for collisions icon">
            <a:extLst>
              <a:ext uri="{FF2B5EF4-FFF2-40B4-BE49-F238E27FC236}">
                <a16:creationId xmlns:a16="http://schemas.microsoft.com/office/drawing/2014/main" id="{8CC63E40-D8AA-4FE6-B751-002DBBDE80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1723" y="2593485"/>
            <a:ext cx="1648572" cy="1648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F450CAF-4AA3-4412-A91D-B5C97DA9EB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89620" y="1306071"/>
            <a:ext cx="5478379" cy="2663407"/>
          </a:xfrm>
        </p:spPr>
        <p:txBody>
          <a:bodyPr>
            <a:normAutofit/>
          </a:bodyPr>
          <a:lstStyle/>
          <a:p>
            <a:pPr algn="l"/>
            <a:r>
              <a:rPr lang="en-US" sz="5400">
                <a:solidFill>
                  <a:srgbClr val="FFFFFF"/>
                </a:solidFill>
              </a:rPr>
              <a:t>wa_collisions</a:t>
            </a:r>
            <a:endParaRPr lang="en-US" sz="5400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95E7BD-AAA2-4611-AF6E-F0180A581F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89620" y="4106004"/>
            <a:ext cx="5478380" cy="1860883"/>
          </a:xfrm>
        </p:spPr>
        <p:txBody>
          <a:bodyPr>
            <a:normAutofit/>
          </a:bodyPr>
          <a:lstStyle/>
          <a:p>
            <a:pPr algn="l"/>
            <a:r>
              <a:rPr lang="en-US">
                <a:solidFill>
                  <a:srgbClr val="FFFFFF"/>
                </a:solidFill>
              </a:rPr>
              <a:t>Collisions in Washington State</a:t>
            </a:r>
          </a:p>
          <a:p>
            <a:pPr algn="l"/>
            <a:endParaRPr lang="en-US">
              <a:solidFill>
                <a:srgbClr val="FFFFFF"/>
              </a:solidFill>
            </a:endParaRPr>
          </a:p>
          <a:p>
            <a:pPr algn="l"/>
            <a:r>
              <a:rPr lang="en-US">
                <a:solidFill>
                  <a:srgbClr val="FFFFFF"/>
                </a:solidFill>
              </a:rPr>
              <a:t>By: Libby Montague, Fei Wang, Geoff Coyner, Salik Warsi</a:t>
            </a:r>
          </a:p>
        </p:txBody>
      </p:sp>
    </p:spTree>
    <p:extLst>
      <p:ext uri="{BB962C8B-B14F-4D97-AF65-F5344CB8AC3E}">
        <p14:creationId xmlns:p14="http://schemas.microsoft.com/office/powerpoint/2010/main" val="19997582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C0B0A9A-2705-4AA3-9255-5BD4A8B31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Collisions in Washington State</a:t>
            </a:r>
            <a:br>
              <a:rPr lang="en-US" dirty="0"/>
            </a:br>
            <a:r>
              <a:rPr lang="en-US" dirty="0"/>
              <a:t>User Stories 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4EDDEBC-0B60-4E89-A8C1-3CFC2F1D8A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Where</a:t>
            </a:r>
            <a:r>
              <a:rPr lang="en-US" dirty="0"/>
              <a:t> do accidents occur in Seattle?</a:t>
            </a:r>
          </a:p>
          <a:p>
            <a:r>
              <a:rPr lang="en-US" dirty="0"/>
              <a:t>Is there a relationship between </a:t>
            </a:r>
            <a:r>
              <a:rPr lang="en-US" b="1" dirty="0"/>
              <a:t>weather</a:t>
            </a:r>
            <a:r>
              <a:rPr lang="en-US" dirty="0"/>
              <a:t> and driving?</a:t>
            </a:r>
          </a:p>
          <a:p>
            <a:r>
              <a:rPr lang="en-US" dirty="0"/>
              <a:t>Do different types of accidents happen in different neighborhoods with different </a:t>
            </a:r>
            <a:r>
              <a:rPr lang="en-US" b="1" dirty="0"/>
              <a:t>levels of crime </a:t>
            </a:r>
            <a:r>
              <a:rPr lang="en-US" dirty="0"/>
              <a:t>(measured by 911 calls)?</a:t>
            </a:r>
          </a:p>
          <a:p>
            <a:r>
              <a:rPr lang="en-US" dirty="0"/>
              <a:t>Have the number of accidents changed </a:t>
            </a:r>
            <a:r>
              <a:rPr lang="en-US" b="1" dirty="0"/>
              <a:t>over time</a:t>
            </a:r>
            <a:r>
              <a:rPr lang="en-US" dirty="0"/>
              <a:t>? Can we see the change in Seattle </a:t>
            </a:r>
            <a:r>
              <a:rPr lang="en-US" b="1" dirty="0"/>
              <a:t>speed limits</a:t>
            </a:r>
            <a:r>
              <a:rPr lang="en-US" dirty="0"/>
              <a:t> in the Seattle collision data?</a:t>
            </a:r>
          </a:p>
          <a:p>
            <a:r>
              <a:rPr lang="en-US" dirty="0"/>
              <a:t>If the user has similar data for another city, they can use the methods we create on their </a:t>
            </a:r>
            <a:r>
              <a:rPr lang="en-US" b="1" dirty="0"/>
              <a:t>own data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48191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C0B0A9A-2705-4AA3-9255-5BD4A8B31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Collisions in Washington State</a:t>
            </a:r>
            <a:br>
              <a:rPr lang="en-US" dirty="0"/>
            </a:br>
            <a:r>
              <a:rPr lang="en-US" dirty="0"/>
              <a:t>Background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4EDDEBC-0B60-4E89-A8C1-3CFC2F1D8A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1"/>
                </a:solidFill>
              </a:rPr>
              <a:t>Where</a:t>
            </a:r>
            <a:r>
              <a:rPr lang="en-US" dirty="0"/>
              <a:t> do accidents occur in Seattle?</a:t>
            </a:r>
          </a:p>
          <a:p>
            <a:r>
              <a:rPr lang="en-US" dirty="0"/>
              <a:t>Is there a relationship between weather and driving?</a:t>
            </a:r>
          </a:p>
          <a:p>
            <a:r>
              <a:rPr lang="en-US" dirty="0"/>
              <a:t>Do different types of accidents happen in </a:t>
            </a:r>
            <a:r>
              <a:rPr lang="en-US" b="1" dirty="0">
                <a:solidFill>
                  <a:schemeClr val="accent1"/>
                </a:solidFill>
              </a:rPr>
              <a:t>different neighborhoods </a:t>
            </a:r>
            <a:r>
              <a:rPr lang="en-US" dirty="0"/>
              <a:t>with different levels of crime (measured by 911 calls)?</a:t>
            </a:r>
          </a:p>
          <a:p>
            <a:r>
              <a:rPr lang="en-US" dirty="0"/>
              <a:t>Have the number of accidents changed over time? Can we see the change in Seattle </a:t>
            </a:r>
            <a:r>
              <a:rPr lang="en-US" b="1" dirty="0">
                <a:solidFill>
                  <a:schemeClr val="accent1"/>
                </a:solidFill>
              </a:rPr>
              <a:t>speed limits </a:t>
            </a:r>
            <a:r>
              <a:rPr lang="en-US" dirty="0"/>
              <a:t>in the Seattle collision data?</a:t>
            </a:r>
          </a:p>
          <a:p>
            <a:r>
              <a:rPr lang="en-US" dirty="0"/>
              <a:t>If the user has similar data for another city, they can use the methods we create on their own data.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7F3C10C-8E27-424B-874E-80AB597D4E28}"/>
              </a:ext>
            </a:extLst>
          </p:cNvPr>
          <p:cNvSpPr txBox="1"/>
          <p:nvPr/>
        </p:nvSpPr>
        <p:spPr>
          <a:xfrm>
            <a:off x="925286" y="5884575"/>
            <a:ext cx="86564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accent1"/>
                </a:solidFill>
              </a:rPr>
              <a:t>Maps necessary to understand these questions!!! </a:t>
            </a:r>
          </a:p>
        </p:txBody>
      </p:sp>
    </p:spTree>
    <p:extLst>
      <p:ext uri="{BB962C8B-B14F-4D97-AF65-F5344CB8AC3E}">
        <p14:creationId xmlns:p14="http://schemas.microsoft.com/office/powerpoint/2010/main" val="25036824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C0B0A9A-2705-4AA3-9255-5BD4A8B31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Collisions in Washington State</a:t>
            </a:r>
            <a:br>
              <a:rPr lang="en-US" dirty="0"/>
            </a:br>
            <a:r>
              <a:rPr lang="en-US" dirty="0"/>
              <a:t>Using Folium 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A4ED4195-C0DD-4DB3-B7B1-A753E90C2B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46983" y="1588232"/>
            <a:ext cx="4522177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Tried to plot location of 1000 “sideswipe” collisions</a:t>
            </a:r>
          </a:p>
          <a:p>
            <a:r>
              <a:rPr lang="en-US" dirty="0"/>
              <a:t>Our data has prelabeled </a:t>
            </a:r>
            <a:r>
              <a:rPr lang="en-US" dirty="0" err="1"/>
              <a:t>lat</a:t>
            </a:r>
            <a:r>
              <a:rPr lang="en-US" dirty="0"/>
              <a:t>/</a:t>
            </a:r>
            <a:r>
              <a:rPr lang="en-US" dirty="0" err="1"/>
              <a:t>lon</a:t>
            </a:r>
            <a:r>
              <a:rPr lang="en-US" dirty="0"/>
              <a:t>. Little clean-up required</a:t>
            </a:r>
          </a:p>
          <a:p>
            <a:r>
              <a:rPr lang="en-US" dirty="0"/>
              <a:t>Folium makes it extremely easy to plot &amp; cluster these collisions with relatively little code</a:t>
            </a:r>
          </a:p>
          <a:p>
            <a:r>
              <a:rPr lang="en-US" dirty="0"/>
              <a:t>Lots of flexibility on map appearance and 3</a:t>
            </a:r>
            <a:r>
              <a:rPr lang="en-US" baseline="30000" dirty="0"/>
              <a:t>rd</a:t>
            </a:r>
            <a:r>
              <a:rPr lang="en-US" dirty="0"/>
              <a:t> party plug-ins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69FE45F-367E-4817-95EC-17CC7884AA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173" y="1508674"/>
            <a:ext cx="5968170" cy="5102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711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EDBD886-C874-4130-B087-6203AA9A5B25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/>
              <a:t>Collisions in Washington State</a:t>
            </a:r>
            <a:br>
              <a:rPr lang="en-US"/>
            </a:br>
            <a:r>
              <a:rPr lang="en-US"/>
              <a:t>Using Folium 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786BFD-45AC-4D76-BC81-63D432233A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3503" y="1786313"/>
            <a:ext cx="5357226" cy="1718159"/>
          </a:xfrm>
          <a:prstGeom prst="rect">
            <a:avLst/>
          </a:prstGeom>
        </p:spPr>
      </p:pic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035D262E-38E3-4898-98B4-910393CC513C}"/>
              </a:ext>
            </a:extLst>
          </p:cNvPr>
          <p:cNvSpPr txBox="1">
            <a:spLocks/>
          </p:cNvSpPr>
          <p:nvPr/>
        </p:nvSpPr>
        <p:spPr>
          <a:xfrm>
            <a:off x="6796452" y="1786313"/>
            <a:ext cx="4826979" cy="32286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Interactive Plotting</a:t>
            </a:r>
          </a:p>
          <a:p>
            <a:r>
              <a:rPr lang="en-US" dirty="0"/>
              <a:t>Many of our use cases requires the ability to create visualizations with temporal data</a:t>
            </a:r>
          </a:p>
          <a:p>
            <a:r>
              <a:rPr lang="en-US" dirty="0"/>
              <a:t>Folium’s </a:t>
            </a:r>
            <a:r>
              <a:rPr lang="en-US" i="1" dirty="0" err="1"/>
              <a:t>HeatMapWithTime</a:t>
            </a:r>
            <a:r>
              <a:rPr lang="en-US" i="1" dirty="0"/>
              <a:t> </a:t>
            </a:r>
            <a:r>
              <a:rPr lang="en-US" dirty="0"/>
              <a:t>Plug-in makes it very easy to visualize the cluster of collisions over time</a:t>
            </a:r>
          </a:p>
        </p:txBody>
      </p:sp>
      <p:pic>
        <p:nvPicPr>
          <p:cNvPr id="2" name="foliumHeatMapWithTime">
            <a:hlinkClick r:id="" action="ppaction://media"/>
            <a:extLst>
              <a:ext uri="{FF2B5EF4-FFF2-40B4-BE49-F238E27FC236}">
                <a16:creationId xmlns:a16="http://schemas.microsoft.com/office/drawing/2014/main" id="{23ABAF38-8B2D-4E2E-AE92-3AC75537D8F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10804" t="20208" r="11212" b="8838"/>
          <a:stretch/>
        </p:blipFill>
        <p:spPr>
          <a:xfrm>
            <a:off x="751449" y="3504472"/>
            <a:ext cx="5669280" cy="3108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499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68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C0B0A9A-2705-4AA3-9255-5BD4A8B31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Collisions in Washington State</a:t>
            </a:r>
            <a:br>
              <a:rPr lang="en-US" dirty="0"/>
            </a:br>
            <a:r>
              <a:rPr lang="en-US" dirty="0"/>
              <a:t>Using Folium 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A4ED4195-C0DD-4DB3-B7B1-A753E90C2B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3561" y="1588232"/>
            <a:ext cx="10515600" cy="4351338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Appeal</a:t>
            </a:r>
          </a:p>
          <a:p>
            <a:pPr lvl="1"/>
            <a:r>
              <a:rPr lang="en-US" dirty="0"/>
              <a:t>Easy to quickly plot &amp; cluster any </a:t>
            </a:r>
            <a:r>
              <a:rPr lang="en-US" dirty="0" err="1"/>
              <a:t>lat</a:t>
            </a:r>
            <a:r>
              <a:rPr lang="en-US" dirty="0"/>
              <a:t>/</a:t>
            </a:r>
            <a:r>
              <a:rPr lang="en-US" dirty="0" err="1"/>
              <a:t>lon</a:t>
            </a:r>
            <a:r>
              <a:rPr lang="en-US" dirty="0"/>
              <a:t> data</a:t>
            </a:r>
          </a:p>
          <a:p>
            <a:pPr lvl="1"/>
            <a:r>
              <a:rPr lang="en-US" dirty="0"/>
              <a:t>Seems to work with shape files or </a:t>
            </a:r>
            <a:r>
              <a:rPr lang="en-US" dirty="0" err="1"/>
              <a:t>choropeth</a:t>
            </a:r>
            <a:r>
              <a:rPr lang="en-US" dirty="0"/>
              <a:t> mapping </a:t>
            </a:r>
          </a:p>
          <a:p>
            <a:pPr lvl="1"/>
            <a:r>
              <a:rPr lang="en-US" dirty="0"/>
              <a:t>Lots of flexibility on map appearance and 3</a:t>
            </a:r>
            <a:r>
              <a:rPr lang="en-US" baseline="30000" dirty="0"/>
              <a:t>rd</a:t>
            </a:r>
            <a:r>
              <a:rPr lang="en-US" dirty="0"/>
              <a:t> party plug-ins</a:t>
            </a:r>
          </a:p>
          <a:p>
            <a:pPr lvl="1"/>
            <a:r>
              <a:rPr lang="en-US" dirty="0"/>
              <a:t>Builds on top of Leaflet, so includes many of it’s capabilities</a:t>
            </a:r>
          </a:p>
          <a:p>
            <a:pPr lvl="1"/>
            <a:r>
              <a:rPr lang="en-US" altLang="zh-CN" dirty="0"/>
              <a:t>Less mature but more active project maintenance recently than Dash (20 closed issues in the last month; 730 forks; 3,000 stars)</a:t>
            </a:r>
            <a:endParaRPr lang="en-US" dirty="0"/>
          </a:p>
          <a:p>
            <a:r>
              <a:rPr lang="en-US" dirty="0"/>
              <a:t>Drawbacks</a:t>
            </a:r>
          </a:p>
          <a:p>
            <a:pPr lvl="1"/>
            <a:r>
              <a:rPr lang="en-US" dirty="0"/>
              <a:t>Not as easy to make interactive dashboards as </a:t>
            </a:r>
            <a:r>
              <a:rPr lang="en-US" dirty="0" err="1"/>
              <a:t>plotly</a:t>
            </a:r>
            <a:r>
              <a:rPr lang="en-US" dirty="0"/>
              <a:t>? (But seems good enough for our use cases)</a:t>
            </a:r>
          </a:p>
          <a:p>
            <a:pPr lvl="1"/>
            <a:r>
              <a:rPr lang="en-US" dirty="0"/>
              <a:t>Adding &gt;1000 markers seems slow (there may be a plugin to fix this?)</a:t>
            </a:r>
          </a:p>
          <a:p>
            <a:pPr lvl="1"/>
            <a:r>
              <a:rPr lang="en-US" dirty="0"/>
              <a:t>Some example codes from the documentation site is outdated, maybe due to rapid updates recently?</a:t>
            </a:r>
          </a:p>
          <a:p>
            <a:pPr lvl="2"/>
            <a:r>
              <a:rPr lang="en-US" dirty="0"/>
              <a:t>module 'folium' has no attribute '</a:t>
            </a:r>
            <a:r>
              <a:rPr lang="en-US" dirty="0" err="1"/>
              <a:t>raster_layers</a:t>
            </a:r>
            <a:r>
              <a:rPr lang="en-US" dirty="0"/>
              <a:t>’ </a:t>
            </a:r>
          </a:p>
          <a:p>
            <a:pPr lvl="2"/>
            <a:r>
              <a:rPr lang="en-US" dirty="0"/>
              <a:t>Seems some functions of </a:t>
            </a:r>
            <a:r>
              <a:rPr lang="en-US" dirty="0" err="1"/>
              <a:t>branca</a:t>
            </a:r>
            <a:r>
              <a:rPr lang="en-US" dirty="0"/>
              <a:t> are degenerated (and there is no doc for </a:t>
            </a:r>
            <a:r>
              <a:rPr lang="en-US" dirty="0" err="1"/>
              <a:t>branca</a:t>
            </a:r>
            <a:r>
              <a:rPr lang="en-US" dirty="0"/>
              <a:t>)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52646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C0B0A9A-2705-4AA3-9255-5BD4A8B31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Collisions in Washington State</a:t>
            </a:r>
            <a:br>
              <a:rPr lang="en-US" dirty="0"/>
            </a:br>
            <a:r>
              <a:rPr lang="en-US" dirty="0"/>
              <a:t>Using Dash 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A4ED4195-C0DD-4DB3-B7B1-A753E90C2B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3561" y="1588232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Appeal</a:t>
            </a:r>
          </a:p>
          <a:p>
            <a:pPr lvl="1"/>
            <a:r>
              <a:rPr lang="en-US" dirty="0"/>
              <a:t>Easy to draw interactive charts using </a:t>
            </a:r>
            <a:r>
              <a:rPr lang="en-US" dirty="0" err="1"/>
              <a:t>plotly</a:t>
            </a:r>
            <a:endParaRPr lang="en-US" dirty="0"/>
          </a:p>
          <a:p>
            <a:pPr lvl="1"/>
            <a:r>
              <a:rPr lang="en-US" dirty="0"/>
              <a:t>Great documentation for supported charts</a:t>
            </a:r>
          </a:p>
          <a:p>
            <a:pPr lvl="1"/>
            <a:r>
              <a:rPr lang="en-US" dirty="0" err="1"/>
              <a:t>Plotly</a:t>
            </a:r>
            <a:r>
              <a:rPr lang="en-US" dirty="0"/>
              <a:t> provides capabilities for maps using </a:t>
            </a:r>
            <a:r>
              <a:rPr lang="en-US" dirty="0" err="1"/>
              <a:t>MapBox</a:t>
            </a:r>
            <a:endParaRPr lang="en-US" dirty="0"/>
          </a:p>
          <a:p>
            <a:pPr lvl="1"/>
            <a:r>
              <a:rPr lang="en-US" altLang="zh-CN" dirty="0"/>
              <a:t>Active </a:t>
            </a:r>
            <a:r>
              <a:rPr lang="en-US" altLang="zh-CN" dirty="0" err="1"/>
              <a:t>Github</a:t>
            </a:r>
            <a:r>
              <a:rPr lang="en-US" altLang="zh-CN" dirty="0"/>
              <a:t> (6 closed issues in the last month; 450 forks; 4,800 stars)</a:t>
            </a:r>
            <a:endParaRPr lang="en-US" dirty="0"/>
          </a:p>
          <a:p>
            <a:r>
              <a:rPr lang="en-US" dirty="0"/>
              <a:t>Drawbacks</a:t>
            </a:r>
          </a:p>
          <a:p>
            <a:pPr lvl="1"/>
            <a:r>
              <a:rPr lang="en-US" dirty="0"/>
              <a:t>Only works with </a:t>
            </a:r>
            <a:r>
              <a:rPr lang="en-US" dirty="0" err="1"/>
              <a:t>plotly</a:t>
            </a:r>
            <a:r>
              <a:rPr lang="en-US" dirty="0"/>
              <a:t> graphs. Other libraries like matplotlib not supported. </a:t>
            </a:r>
          </a:p>
          <a:p>
            <a:pPr lvl="1"/>
            <a:r>
              <a:rPr lang="en-US" dirty="0"/>
              <a:t>To use maps, a </a:t>
            </a:r>
            <a:r>
              <a:rPr lang="en-US" dirty="0" err="1"/>
              <a:t>MapBox</a:t>
            </a:r>
            <a:r>
              <a:rPr lang="en-US" dirty="0"/>
              <a:t> account is required</a:t>
            </a:r>
          </a:p>
          <a:p>
            <a:pPr lvl="1"/>
            <a:r>
              <a:rPr lang="en-US" dirty="0"/>
              <a:t>Custom shape files (such as Seattle </a:t>
            </a:r>
            <a:r>
              <a:rPr lang="en-US" dirty="0" err="1"/>
              <a:t>neighbourhoods</a:t>
            </a:r>
            <a:r>
              <a:rPr lang="en-US" dirty="0"/>
              <a:t>) aren’t supported in maps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50999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4F9DBA09-0B20-435D-9EA9-DB0C65B3FA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609" y="1690688"/>
            <a:ext cx="5066192" cy="2849526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B7B59B1-F0BF-4B8B-8C4E-62938D1952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3349" y="2817776"/>
            <a:ext cx="6128673" cy="3444875"/>
          </a:xfrm>
          <a:prstGeom prst="rect">
            <a:avLst/>
          </a:prstGeom>
        </p:spPr>
      </p:pic>
      <p:sp>
        <p:nvSpPr>
          <p:cNvPr id="13" name="Title 3">
            <a:extLst>
              <a:ext uri="{FF2B5EF4-FFF2-40B4-BE49-F238E27FC236}">
                <a16:creationId xmlns:a16="http://schemas.microsoft.com/office/drawing/2014/main" id="{560DF37B-5A27-4B42-B2DD-C013438EEE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z="3600" dirty="0"/>
              <a:t>Collisions in Washington State</a:t>
            </a:r>
            <a:br>
              <a:rPr lang="en-US" dirty="0"/>
            </a:br>
            <a:r>
              <a:rPr lang="en-US" dirty="0"/>
              <a:t>Project Maintenance</a:t>
            </a:r>
          </a:p>
        </p:txBody>
      </p:sp>
    </p:spTree>
    <p:extLst>
      <p:ext uri="{BB962C8B-B14F-4D97-AF65-F5344CB8AC3E}">
        <p14:creationId xmlns:p14="http://schemas.microsoft.com/office/powerpoint/2010/main" val="28919154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E05E6-E4CC-40A8-9BE2-43B454D5A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Packages Considered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030AD3-CF3F-463F-B3DF-DA60FBA337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Django Web Widgets</a:t>
            </a:r>
            <a:r>
              <a:rPr lang="en-US" dirty="0"/>
              <a:t> </a:t>
            </a:r>
          </a:p>
          <a:p>
            <a:pPr lvl="1"/>
            <a:r>
              <a:rPr lang="en-US" dirty="0">
                <a:hlinkClick r:id="rId4"/>
              </a:rPr>
              <a:t>Django</a:t>
            </a:r>
            <a:r>
              <a:rPr lang="en-US" dirty="0"/>
              <a:t> is a framework for creating webpages </a:t>
            </a:r>
          </a:p>
          <a:p>
            <a:pPr lvl="1"/>
            <a:r>
              <a:rPr lang="en-US" dirty="0"/>
              <a:t>The examples all call the Google Maps API and do not appear to have </a:t>
            </a:r>
            <a:r>
              <a:rPr lang="en-US" dirty="0">
                <a:hlinkClick r:id="rId5"/>
              </a:rPr>
              <a:t>layering functionality</a:t>
            </a:r>
            <a:endParaRPr lang="en-US" dirty="0"/>
          </a:p>
          <a:p>
            <a:pPr marL="0" indent="0">
              <a:buNone/>
            </a:pPr>
            <a:endParaRPr lang="en-US" dirty="0">
              <a:hlinkClick r:id="rId6"/>
            </a:endParaRPr>
          </a:p>
          <a:p>
            <a:r>
              <a:rPr lang="en-US" dirty="0">
                <a:hlinkClick r:id="rId6"/>
              </a:rPr>
              <a:t>Bokeh</a:t>
            </a:r>
            <a:endParaRPr lang="en-US" dirty="0"/>
          </a:p>
          <a:p>
            <a:pPr lvl="1"/>
            <a:r>
              <a:rPr lang="en-US" dirty="0">
                <a:hlinkClick r:id="rId7"/>
              </a:rPr>
              <a:t>Mapping types</a:t>
            </a:r>
            <a:r>
              <a:rPr lang="en-US" dirty="0"/>
              <a:t>: layers over google maps, tile maps, </a:t>
            </a:r>
            <a:r>
              <a:rPr lang="en-US" dirty="0" err="1"/>
              <a:t>GeoJSON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Support for mapping is limited</a:t>
            </a:r>
          </a:p>
        </p:txBody>
      </p:sp>
    </p:spTree>
    <p:extLst>
      <p:ext uri="{BB962C8B-B14F-4D97-AF65-F5344CB8AC3E}">
        <p14:creationId xmlns:p14="http://schemas.microsoft.com/office/powerpoint/2010/main" val="15347420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155</TotalTime>
  <Words>564</Words>
  <Application>Microsoft Office PowerPoint</Application>
  <PresentationFormat>Widescreen</PresentationFormat>
  <Paragraphs>77</Paragraphs>
  <Slides>9</Slides>
  <Notes>8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等线</vt:lpstr>
      <vt:lpstr>Arial</vt:lpstr>
      <vt:lpstr>Calibri</vt:lpstr>
      <vt:lpstr>Calibri Light</vt:lpstr>
      <vt:lpstr>Office Theme</vt:lpstr>
      <vt:lpstr>wa_collisions</vt:lpstr>
      <vt:lpstr>Collisions in Washington State User Stories  </vt:lpstr>
      <vt:lpstr>Collisions in Washington State Background </vt:lpstr>
      <vt:lpstr>Collisions in Washington State Using Folium </vt:lpstr>
      <vt:lpstr>PowerPoint Presentation</vt:lpstr>
      <vt:lpstr>Collisions in Washington State Using Folium </vt:lpstr>
      <vt:lpstr>Collisions in Washington State Using Dash </vt:lpstr>
      <vt:lpstr>Collisions in Washington State Project Maintenance</vt:lpstr>
      <vt:lpstr>Other Packages Considered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Collisions in Washington State User Stories</dc:title>
  <dc:creator>elizabeth montague</dc:creator>
  <cp:lastModifiedBy>elizabeth montague</cp:lastModifiedBy>
  <cp:revision>15</cp:revision>
  <dcterms:created xsi:type="dcterms:W3CDTF">2018-05-07T02:37:55Z</dcterms:created>
  <dcterms:modified xsi:type="dcterms:W3CDTF">2018-05-30T02:27:06Z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geoffc@microsoft.com</vt:lpwstr>
  </property>
  <property fmtid="{D5CDD505-2E9C-101B-9397-08002B2CF9AE}" pid="5" name="MSIP_Label_f42aa342-8706-4288-bd11-ebb85995028c_SetDate">
    <vt:lpwstr>2018-05-07T20:46:17.4027571Z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